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6">
  <p:sldMasterIdLst>
    <p:sldMasterId id="2147483660" r:id="rId1"/>
    <p:sldMasterId id="2147483820" r:id="rId2"/>
  </p:sldMasterIdLst>
  <p:notesMasterIdLst>
    <p:notesMasterId r:id="rId19"/>
  </p:notesMasterIdLst>
  <p:handoutMasterIdLst>
    <p:handoutMasterId r:id="rId20"/>
  </p:handoutMasterIdLst>
  <p:sldIdLst>
    <p:sldId id="477" r:id="rId3"/>
    <p:sldId id="1993219636" r:id="rId4"/>
    <p:sldId id="548" r:id="rId5"/>
    <p:sldId id="1993219628" r:id="rId6"/>
    <p:sldId id="1993219611" r:id="rId7"/>
    <p:sldId id="1993219613" r:id="rId8"/>
    <p:sldId id="1993219639" r:id="rId9"/>
    <p:sldId id="593" r:id="rId10"/>
    <p:sldId id="1993219621" r:id="rId11"/>
    <p:sldId id="282" r:id="rId12"/>
    <p:sldId id="1993219629" r:id="rId13"/>
    <p:sldId id="281" r:id="rId14"/>
    <p:sldId id="1993219451" r:id="rId15"/>
    <p:sldId id="1993219640" r:id="rId16"/>
    <p:sldId id="1993219641" r:id="rId17"/>
    <p:sldId id="2995" r:id="rId18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TH Sarabun New" panose="020B0500040200020003" pitchFamily="34" charset="-34"/>
      <p:regular r:id="rId29"/>
      <p:bold r:id="rId30"/>
      <p:italic r:id="rId31"/>
      <p:boldItalic r:id="rId32"/>
    </p:embeddedFont>
    <p:embeddedFont>
      <p:font typeface="TH SarabunPSK" panose="020B0500040200020003" pitchFamily="34" charset="-34"/>
      <p:regular r:id="rId33"/>
      <p:bold r:id="rId34"/>
      <p:italic r:id="rId35"/>
      <p:boldItalic r:id="rId36"/>
    </p:embeddedFont>
    <p:embeddedFont>
      <p:font typeface="THSarabunPSK" panose="020B0500040200020003" pitchFamily="34" charset="-34"/>
      <p:regular r:id="rId37"/>
    </p:embeddedFont>
    <p:embeddedFont>
      <p:font typeface="Wingdings 2" panose="05020102010507070707" pitchFamily="18" charset="2"/>
      <p:regular r:id="rId3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405"/>
    <a:srgbClr val="FFCC66"/>
    <a:srgbClr val="00FFFF"/>
    <a:srgbClr val="000099"/>
    <a:srgbClr val="FFCCCC"/>
    <a:srgbClr val="CCFF99"/>
    <a:srgbClr val="FFCCFF"/>
    <a:srgbClr val="FFCC99"/>
    <a:srgbClr val="3E495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3712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787" y="1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14DEC2A9-0A41-42B5-89B8-FBDCD41FB659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783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787" y="9428783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73ECEE74-B6D4-4571-B4B1-194786D14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964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53674C5A-A4AE-4FE3-8E7E-13B04ADBCE63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760BB36A-BC1D-438F-96D5-19955EEC9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750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ED670-1F4A-4858-9B1B-BE0A21CA4872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3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1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ED670-1F4A-4858-9B1B-BE0A21CA4872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3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6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ED670-1F4A-4858-9B1B-BE0A21CA4872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3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5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BB36A-BC1D-438F-96D5-19955EEC9F8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215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ED670-1F4A-4858-9B1B-BE0A21CA4872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3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5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ED670-1F4A-4858-9B1B-BE0A21CA4872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3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5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ผลงานคิดจากตัวไหนบ้าง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B36A-BC1D-438F-96D5-19955EEC9F8D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86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8AFB1-EA28-419B-B0EB-3AF1EB617E3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087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Fade on Path"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2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600" b="1">
                <a:solidFill>
                  <a:srgbClr val="FFFF00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4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F932DD-E254-47C2-92B7-7C27F314CEEF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D2ACD1-5382-40A3-A2CE-C0FE70B6EECD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50696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2DFF16-EFF9-4563-970F-A63EAEFC2290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5CC098-7460-4D3C-B35F-FE2889CFA91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4018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A15F96-F02E-4AF0-8295-EA28B4D79505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FE3E4E-11D4-47C6-B99E-30490DF326D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2834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051058-7166-4132-BC1D-9E8D840E96E2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7F3165-0DD3-40B4-B300-F888B1980F2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0579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9C78B2-5B54-4C6E-9150-8FCA4767F021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584153-1AF3-4CBE-971D-A954523460F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8382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E618D2-A3B2-4825-8FF2-386530F5E6DE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B47D26-CCF3-4F7A-BD0A-5D9CFC81003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1404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5D9FB-693A-409B-AB98-7F33A2EC2EC4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523AFD-BB7D-4D99-B675-D373D4801495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2977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C3B6AA-CF47-42AB-BACF-A243D66AA0EB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FAF974-1976-45C5-A6A0-ED1E883ECE80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332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>
              <a:defRPr sz="320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466013"/>
          </a:xfrm>
          <a:solidFill>
            <a:srgbClr val="3366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9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accent2"/>
          </a:solidFill>
        </p:spPr>
        <p:txBody>
          <a:bodyPr tIns="288000" anchor="t" anchorCtr="0">
            <a:normAutofit/>
          </a:bodyPr>
          <a:lstStyle>
            <a:lvl1pPr algn="l">
              <a:defRPr sz="270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43377"/>
            <a:ext cx="10515600" cy="466013"/>
          </a:xfrm>
          <a:solidFill>
            <a:srgbClr val="3366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6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117475"/>
            <a:ext cx="1131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2"/>
          <p:cNvCxnSpPr/>
          <p:nvPr/>
        </p:nvCxnSpPr>
        <p:spPr bwMode="auto">
          <a:xfrm>
            <a:off x="0" y="755650"/>
            <a:ext cx="12192000" cy="0"/>
          </a:xfrm>
          <a:prstGeom prst="line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117475"/>
            <a:ext cx="1131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4"/>
          <p:cNvCxnSpPr/>
          <p:nvPr userDrawn="1"/>
        </p:nvCxnSpPr>
        <p:spPr bwMode="auto">
          <a:xfrm>
            <a:off x="0" y="755650"/>
            <a:ext cx="12192000" cy="0"/>
          </a:xfrm>
          <a:prstGeom prst="line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5" descr="C:\Users\kanchana.s\AppData\Local\Temp\Rar$DI47.512\logo MOP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53975"/>
            <a:ext cx="9461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27909"/>
            <a:ext cx="10972800" cy="5054583"/>
          </a:xfrm>
        </p:spPr>
        <p:txBody>
          <a:bodyPr/>
          <a:lstStyle>
            <a:lvl1pPr marL="355600" indent="-355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ahoma" pitchFamily="34" charset="0"/>
              <a:buChar char="●"/>
              <a:def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2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sz="2600"/>
            </a:lvl2pPr>
            <a:lvl3pPr>
              <a:lnSpc>
                <a:spcPct val="120000"/>
              </a:lnSpc>
              <a:spcBef>
                <a:spcPts val="600"/>
              </a:spcBef>
              <a:buClrTx/>
              <a:buSzPct val="80000"/>
              <a:buFont typeface="Wingdings" pitchFamily="2" charset="2"/>
              <a:buChar char="v"/>
              <a:defRPr/>
            </a:lvl3pPr>
            <a:lvl4pPr>
              <a:lnSpc>
                <a:spcPct val="120000"/>
              </a:lnSpc>
              <a:spcBef>
                <a:spcPts val="600"/>
              </a:spcBef>
              <a:buClrTx/>
              <a:defRPr/>
            </a:lvl4pPr>
            <a:lvl5pPr>
              <a:lnSpc>
                <a:spcPct val="120000"/>
              </a:lnSpc>
              <a:spcBef>
                <a:spcPts val="600"/>
              </a:spcBef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" y="-13061"/>
            <a:ext cx="9735403" cy="768532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96000"/>
          <a:lstStyle>
            <a:lvl1pPr algn="l"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88100"/>
            <a:ext cx="2844800" cy="385763"/>
          </a:xfrm>
        </p:spPr>
        <p:txBody>
          <a:bodyPr/>
          <a:lstStyle>
            <a:lvl1pPr eaLnBrk="0" fontAlgn="auto" hangingPunct="0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737600" y="6388100"/>
            <a:ext cx="2844800" cy="369888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5B4BDF-F058-4663-945D-F89CD2A01DB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165600" y="6388100"/>
            <a:ext cx="3860800" cy="369888"/>
          </a:xfrm>
        </p:spPr>
        <p:txBody>
          <a:bodyPr/>
          <a:lstStyle>
            <a:lvl1pPr eaLnBrk="0" fontAlgn="auto" hangingPunct="0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7919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CF4-DC37-4656-B6F5-13C51A732C22}" type="datetime1">
              <a:rPr lang="th-TH" smtClean="0"/>
              <a:t>16/01/66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49EB0AD-9205-4A64-9634-846339D0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800388" cy="974478"/>
          </a:xfrm>
          <a:prstGeom prst="rect">
            <a:avLst/>
          </a:prstGeom>
          <a:solidFill>
            <a:srgbClr val="3F6EA7"/>
          </a:solidFill>
        </p:spPr>
        <p:txBody>
          <a:bodyPr vert="horz" lIns="396000" tIns="54517" rIns="144000" bIns="54517" rtlCol="0" anchor="ctr">
            <a:normAutofit/>
          </a:bodyPr>
          <a:lstStyle>
            <a:lvl1pPr>
              <a:defRPr sz="4007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F836A-4925-4163-8C18-3287EC4C68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88" y="1503"/>
            <a:ext cx="1404763" cy="9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4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8FE3CC-A338-4D1C-B8CD-BA4F2FD65ECF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1BE406-DF75-48BF-85B1-D91397F7178C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5709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174D93-E51D-45FD-9E26-7DB62458FF41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47AA10-61B1-4AFF-8389-ABE0F37DDC4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68137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DBDB5-7C76-4ABD-AC85-2DC9FDBBEA49}" type="datetimeFigureOut">
              <a:rPr lang="en-US"/>
              <a:pPr>
                <a:defRPr/>
              </a:pPr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04E73E-8AAA-4B05-853F-886A68EC2C0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6196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543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914" r:id="rId5"/>
    <p:sldLayoutId id="2147483915" r:id="rId6"/>
  </p:sldLayoutIdLst>
  <p:hf hdr="0" ftr="0" dt="0"/>
  <p:txStyles>
    <p:titleStyle>
      <a:lvl1pPr algn="l" defTabSz="685800" rtl="0" eaLnBrk="1" latinLnBrk="0" hangingPunct="1">
        <a:lnSpc>
          <a:spcPct val="120000"/>
        </a:lnSpc>
        <a:spcBef>
          <a:spcPts val="45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45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450"/>
        </a:spcBef>
        <a:buFont typeface="Tahoma" panose="020B0604030504040204" pitchFamily="34" charset="0"/>
        <a:buChar char="−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  <a:endParaRPr lang="en-US" altLang="th-TH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27E9D6-480A-41AC-B48F-38ADBAEA1EA3}" type="datetimeFigureOut">
              <a:rPr lang="en-US">
                <a:cs typeface="Angsana New" panose="02020603050405020304" pitchFamily="18" charset="-34"/>
              </a:rPr>
              <a:pPr>
                <a:defRPr/>
              </a:pPr>
              <a:t>1/16/2023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F7440-DE8F-41C6-9CE3-292C60D50CCA}" type="slidenum">
              <a:rPr lang="en-US" altLang="th-TH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8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392E2-2F83-4594-81AE-A6DA7A40332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573213"/>
            <a:ext cx="12192000" cy="2565400"/>
          </a:xfrm>
          <a:solidFill>
            <a:schemeClr val="accent6">
              <a:lumMod val="50000"/>
            </a:schemeClr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การบริหารกองทุนหลักประกันสุขภาพ ในส่วนสร้างเสริมสุขภาพและป้องกันโรคปี ๒๕๖๖ กรณีสิทธิอื่นๆที่ไม่ใช่สิทธิ 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1C285-885A-129B-7B09-B26E68A4655E}"/>
              </a:ext>
            </a:extLst>
          </p:cNvPr>
          <p:cNvSpPr txBox="1"/>
          <p:nvPr/>
        </p:nvSpPr>
        <p:spPr>
          <a:xfrm>
            <a:off x="2729552" y="4141716"/>
            <a:ext cx="739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</a:p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คณะอนุกรรมการหลักประกันสุขภาพระดับเขตพื้นที่ เขต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1/2566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F6E654-283F-677A-8A25-458B30B7EFD2}"/>
              </a:ext>
            </a:extLst>
          </p:cNvPr>
          <p:cNvSpPr txBox="1">
            <a:spLocks/>
          </p:cNvSpPr>
          <p:nvPr/>
        </p:nvSpPr>
        <p:spPr>
          <a:xfrm>
            <a:off x="9403309" y="167944"/>
            <a:ext cx="2393532" cy="1147894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120000"/>
              </a:lnSpc>
              <a:spcBef>
                <a:spcPts val="450"/>
              </a:spcBef>
              <a:buNone/>
              <a:defRPr sz="3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</a:t>
            </a:r>
            <a:r>
              <a:rPr lang="en-US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312903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18567" cy="7267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ข้อสรุปจากการหารือร่วมระหว่างรองนายกฯ ทีมที่ปรึกษา รมว.สธ. กสธ. สปสช.วันที่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1892"/>
            <a:ext cx="11233245" cy="52644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ที่ประชุมเห็นว่าการออกประกาศคณะกรรมการหลักประกันสุขภาพแห่งชาติ เกี่ยวกับหลักเกณฑ์การดำเนินงานและการบริหารจัดการกองทุนหลักประกันสุขภาพแห่งชาติ ในประเด็นเงินบริการสร้างเสริมสุขภาพและป้องกันโรค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P&amp;P)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ให้กับบุคคลที่ไม่ใช่สิทธิหลักประกันสุขภาพแห่งชาติ (ประกันสังคม สวัสดิการข้าราชการ) อาจไม่สอดคล้องกับอำนาจหน้าที่และภารกิจตามที่พระราชบัญญัติหลักประกันสุขภาพแห่งชาติ ปี 2545 กำหนดไว้ตาม มาตรา 5 ประกอบมาตรา 6 มาตรา 7 มาตรา 9 และ มาตรา 10</a:t>
            </a:r>
          </a:p>
          <a:p>
            <a:pPr marL="1028700" lvl="1" indent="-571500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ื่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อมิให้เกิดผลกระทบต่อการรับบริการของประชาชน ในปีงบประมาณ พ.ศ. 2566 ขอให้สำนักงานหลักประกันสุขภาพแห่งชาติดำเนินการแยกจัดสรรเงินบริการประเภทผู้ป่วยนอก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และผู้ป่วยใน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ให้หน่วยบริการก่อน ส่วนเงินบริการสร้างเสริมสุขภาพและป้องกันโรค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P&amp;P)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ให้ชะลอการจ่าย โดยรอคำตอบที่ชัดเจนจาก ค.ร.ม.และคณะกรรมการกฤษฎีกาก่อนภายใน 1-2 เดือน แล้วจึงพิจารณาดำเนินการต่อไป</a:t>
            </a:r>
          </a:p>
          <a:p>
            <a:pPr marL="1028700" lvl="1" indent="-571500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สำหรับเงินบริการสร้างเสริมสุขภาพและป้องกันโรค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P&amp;P)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ขณะนี้กระทรวงสาธารณสุขได้ดำเนินการหารือคณะรัฐมนตรี (ค.ร.ม.) และคณะกรรมการกฤษฎีกา เกี่ยวกับระเบียบและข้อกฎหมายที่เกี่ยวข้องแล้ว อยู่ระหว่างการพิจารณาของทั้งสองหน่วยงาน  </a:t>
            </a:r>
          </a:p>
          <a:p>
            <a:pPr marL="1028700" lvl="1" indent="-571500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ในระหว่างการรอผลการพิจารณาเพื่อให้เกิดความชัดเจนทางกฎหมาย กระทรวงสาธารณสุข ยินดีและพร้อมสำหรับการจัดบริการสร้างเสริมสุขภาพและป้องกันโรค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P&amp;P)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ให้ประชาชนไทยทุกคนได้ตามปกติ </a:t>
            </a:r>
          </a:p>
          <a:p>
            <a:pPr marL="1028700" lvl="1" indent="-571500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สำหรับหน่วยบริการในระบบหลักประกันสุขภาพแห่งชาติ รัฐสังกัดอื่นๆ และเอกชน ขอให้ สปสช.หารือแนวทางการดำเนินงานเพื่อไม่ให้เกิดผลกระทบกับหน่วยบริการ และประชาชน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C8446-696E-6942-B6C8-CC9CAD0B34E0}" type="datetime1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887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119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fld id="{3B6920CD-FA56-4470-B553-CC6836EDD51D}" type="slidenum">
              <a:rPr lang="en-US" sz="1368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rPr>
              <a:pPr algn="r" defTabSz="911191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368">
              <a:solidFill>
                <a:srgbClr val="898989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364" y="-96411"/>
            <a:ext cx="10103131" cy="105568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มติที่ประชุมคณะกรรมการหลักประกันสุขภาพแห่งชาติ ครั้งที่ ๑๒/๒๕๖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วันที่ ๑๔ ธันวาคม  ๒๕๖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ตัวเชื่อมต่อตรง 10"/>
          <p:cNvCxnSpPr/>
          <p:nvPr/>
        </p:nvCxnSpPr>
        <p:spPr>
          <a:xfrm>
            <a:off x="583842" y="810824"/>
            <a:ext cx="9576159" cy="0"/>
          </a:xfrm>
          <a:prstGeom prst="line">
            <a:avLst/>
          </a:prstGeom>
          <a:ln w="6985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9" descr="nh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131" y="162710"/>
            <a:ext cx="1535800" cy="52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DBB43-D9D9-2DC5-F4F1-B709E3D9E2D6}"/>
              </a:ext>
            </a:extLst>
          </p:cNvPr>
          <p:cNvSpPr txBox="1"/>
          <p:nvPr/>
        </p:nvSpPr>
        <p:spPr>
          <a:xfrm>
            <a:off x="395783" y="1235387"/>
            <a:ext cx="11052867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thaiDist">
              <a:tabLst>
                <a:tab pos="228600" algn="l"/>
                <a:tab pos="457200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คณะกรรมการหลักประกันสุขภาพแห่งชาติ เห็นชอบประกาศหลักเกณฑ์การดำเนินงานและบริหารจัดการกองทุนฯ ปีงบประมาณ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๒๕๖๖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ในหลักการให้ชะลอการจัดสรรงบประมาณค่าบริการสร้างเสริมสุขภาพและป้องกันโรค ค่าบริการป้องกันการติดเชื้อเอชไอวี ค่าบริการสาธารณสุขสำหรับผู้ที่มีภาวะพึ่งพิงในชุมชน ค่าบริการสาธารณสุขร่วมกับองค์กรปกครองส่วนท้องถิ่น เฉพาะส่วนประชาชนนอกสิทธิหลักประกันสุขภาพแห่งชาติ  วงเงิน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๕,๑๔๖.๐๕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ล้านบาท ทั้งนี้ กระทรวงสาธารณสุข จะจัดบริการให้ครอบคลุมทุกคนในส่วนที่กระทรวงสาธารณสุขรับผิดชอบ และ สปสช. จะดำเนินการให้หน่วยบริการอื่นนอก กระทรวงสาธารณสุขดำเนินการเช่นเดียวกัน โดยไม่ให้มีช่องว่าง </a:t>
            </a:r>
            <a:endParaRPr lang="en-US" sz="2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34749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C8446-696E-6942-B6C8-CC9CAD0B34E0}" type="datetime1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99763" cy="974725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กรอบวงเงินกรณีแยกงบประมาณสิทธิ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Non-UC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106F1-4762-0309-0ABC-82972668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69" y="1203184"/>
            <a:ext cx="9066262" cy="5437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29C72-CAB8-E235-CEC8-CBA2EC43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312" y="87519"/>
            <a:ext cx="212768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43ABF-3D24-6E7D-0B8F-5646E2D0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3061"/>
            <a:ext cx="12191999" cy="7685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งบประมาณที่ได้รับการจัดสรรแยกรายจังหวัด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D30E0-5A25-2A85-FD18-8849F236C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B4BDF-F058-4663-945D-F89CD2A01DB6}" type="slidenum">
              <a:rPr lang="en-US" altLang="th-TH" smtClean="0"/>
              <a:pPr>
                <a:defRPr/>
              </a:pPr>
              <a:t>13</a:t>
            </a:fld>
            <a:endParaRPr lang="th-TH" altLang="th-TH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1CE9A98-C5A3-D630-D67A-E8B937AAECF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41194" y="935909"/>
          <a:ext cx="11382232" cy="5574111"/>
        </p:xfrm>
        <a:graphic>
          <a:graphicData uri="http://schemas.openxmlformats.org/drawingml/2006/table">
            <a:tbl>
              <a:tblPr/>
              <a:tblGrid>
                <a:gridCol w="1739025">
                  <a:extLst>
                    <a:ext uri="{9D8B030D-6E8A-4147-A177-3AD203B41FA5}">
                      <a16:colId xmlns:a16="http://schemas.microsoft.com/office/drawing/2014/main" val="3995911687"/>
                    </a:ext>
                  </a:extLst>
                </a:gridCol>
                <a:gridCol w="1990452">
                  <a:extLst>
                    <a:ext uri="{9D8B030D-6E8A-4147-A177-3AD203B41FA5}">
                      <a16:colId xmlns:a16="http://schemas.microsoft.com/office/drawing/2014/main" val="4138549750"/>
                    </a:ext>
                  </a:extLst>
                </a:gridCol>
                <a:gridCol w="1969496">
                  <a:extLst>
                    <a:ext uri="{9D8B030D-6E8A-4147-A177-3AD203B41FA5}">
                      <a16:colId xmlns:a16="http://schemas.microsoft.com/office/drawing/2014/main" val="4294790116"/>
                    </a:ext>
                  </a:extLst>
                </a:gridCol>
                <a:gridCol w="2058545">
                  <a:extLst>
                    <a:ext uri="{9D8B030D-6E8A-4147-A177-3AD203B41FA5}">
                      <a16:colId xmlns:a16="http://schemas.microsoft.com/office/drawing/2014/main" val="3303160598"/>
                    </a:ext>
                  </a:extLst>
                </a:gridCol>
                <a:gridCol w="2325684">
                  <a:extLst>
                    <a:ext uri="{9D8B030D-6E8A-4147-A177-3AD203B41FA5}">
                      <a16:colId xmlns:a16="http://schemas.microsoft.com/office/drawing/2014/main" val="2642587909"/>
                    </a:ext>
                  </a:extLst>
                </a:gridCol>
                <a:gridCol w="1299030">
                  <a:extLst>
                    <a:ext uri="{9D8B030D-6E8A-4147-A177-3AD203B41FA5}">
                      <a16:colId xmlns:a16="http://schemas.microsoft.com/office/drawing/2014/main" val="4246111582"/>
                    </a:ext>
                  </a:extLst>
                </a:gridCol>
              </a:tblGrid>
              <a:tr h="247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07501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จำนวนประชากรไทยที่ใช้ในการจัดสรรงบประมาณ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จำนวนประชากรสิทธิหลักประกันสุขภาพแห่งชาติ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จำนวนประชากรไทยสิทธิอื่น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วงเงิน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Non UC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วงเงิน บาท/ประชากร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 UC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48419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838,894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615,576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223,318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33,781,313.86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151.27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892391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กาญจนบุรี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766,615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611,985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154,630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23,086,259.00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149.30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95776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สุพรรณบุรี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786,963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635,166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151,797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23,098,949.49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152.17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50097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นครปฐม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832,453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607,722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224,731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33,851,230.53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150.63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428880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888,308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401,928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486,380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74,036,763.60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152.22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220141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สมุทรสงคราม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174,758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131,739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43,019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6,605,997.64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153.56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187229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เพชรบุรี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461,616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344,981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116,635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17,663,204.40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151.44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207137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548,174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418,991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19,400,702.94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150.18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802964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5,297,781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3,768,088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1,529,693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231,524,421.46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151.35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2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180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99763" cy="974725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ผลกระทบกรณีแยกงบประมาณสิทธิ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Non-UC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C8446-696E-6942-B6C8-CC9CAD0B34E0}" type="datetime1">
              <a:rPr lang="en-US" smtClean="0"/>
              <a:pPr/>
              <a:t>1/16/2023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229C72-CAB8-E235-CEC8-CBA2EC43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312" y="87519"/>
            <a:ext cx="2127688" cy="111566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72ED15-F08C-300B-A1F5-6A59B71D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8697"/>
              </p:ext>
            </p:extLst>
          </p:nvPr>
        </p:nvGraphicFramePr>
        <p:xfrm>
          <a:off x="838200" y="1062244"/>
          <a:ext cx="10639567" cy="5166961"/>
        </p:xfrm>
        <a:graphic>
          <a:graphicData uri="http://schemas.openxmlformats.org/drawingml/2006/table">
            <a:tbl>
              <a:tblPr/>
              <a:tblGrid>
                <a:gridCol w="1618398">
                  <a:extLst>
                    <a:ext uri="{9D8B030D-6E8A-4147-A177-3AD203B41FA5}">
                      <a16:colId xmlns:a16="http://schemas.microsoft.com/office/drawing/2014/main" val="300198663"/>
                    </a:ext>
                  </a:extLst>
                </a:gridCol>
                <a:gridCol w="9021169">
                  <a:extLst>
                    <a:ext uri="{9D8B030D-6E8A-4147-A177-3AD203B41FA5}">
                      <a16:colId xmlns:a16="http://schemas.microsoft.com/office/drawing/2014/main" val="2430204863"/>
                    </a:ext>
                  </a:extLst>
                </a:gridCol>
              </a:tblGrid>
              <a:tr h="3258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รายการที่กระทบในเขต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540"/>
                  </a:ext>
                </a:extLst>
              </a:tr>
              <a:tr h="3258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NPP</a:t>
                      </a:r>
                    </a:p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วัคซีน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EPI , Flu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ในหญิงตั้งครรภ์, ยายุติการตั้งครรภ์, ถุงยางอนามัย, ยา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ARV(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PrEP,PEP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):TDF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04732"/>
                  </a:ext>
                </a:extLst>
              </a:tr>
              <a:tr h="325815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สมุดบันทึกสุขภาพแม่และเด็ก คู่มือ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DSPM,DAIM,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สมุดบันทึกตรวจสุขภาพด้วยตนเองสำหรับนักเรียน (มีพอจัดสรร)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175649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งบประมาณที่ใช้ใน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นิติกรรมสัญญา เฉพาะสิทธิ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09792"/>
                  </a:ext>
                </a:extLst>
              </a:tr>
              <a:tr h="144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สปสช.ประมวลผลจ่ายเฉพาะสิทธิ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ไปก่อน ค่าบริการที่จะมีผลกระทบ คือ  ค่าบริการสำหรับ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nonuc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ค่าบริการในหญิงวัยเจริญพันธุ์ : การบริการฝากครรภ์ งานวางแผนครอบครัว การบริการยุติการตั้งครรภ์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ค่าบริการให้บริการวัคซีนผ่านหมอพร้อม 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ค่าบริการคัดกรองมะเร็ง : มะเร็งปากมดลูก มะเร็งเต้านม มะเร็งช่องปาก มะเร็งลำไส้ใหญ่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ค่าบริการคัดกรองสุขภาพ ,ค่าบริการคัดกรองในคนไทย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nonuc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กลุ่มเสี่ยง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396860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การคำนวณอัตราเหมาจ่าย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และการจ่ายตามผลงานบริการสำหรับประชากร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641957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nonuc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ชะลอการโอนเงินระดับจังหวัดไปก่อน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626412"/>
                  </a:ext>
                </a:extLst>
              </a:tr>
              <a:tr h="977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กลุ่มเป้าหมายที่อนุมัติ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 624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532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คน: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nonuc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92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กลุ่มเป้าหมายที่จะได้รับการดูแลต่อเนื่อง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66 8,672 คน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5,560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คน(85.34%):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nonuc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1,271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คน(14.66%)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เช่น การจัดสรรผาอ้อมผู้ใหญ่  แว่นตาผู้ใหญ่  ที่ดำเนินการร่วมกับกองทุนตำบล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2824"/>
                  </a:ext>
                </a:extLst>
              </a:tr>
              <a:tr h="65163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สปสช.ที่โอนลงในพื้นที่ และการปฎิบัติงานในพื้นที่ ในการระบุตัวตน/แยกสิทธิ ของผู้รับบริการในโครงการ อาจทำให้เกิความเหลื่อมล้ำ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5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30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1A7610-9C01-4566-0B40-454AA946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45F8F-5EF7-32EF-E230-82D017FC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850"/>
            <a:ext cx="4716046" cy="3719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B0EFA2-B529-1234-6520-5E4ABDD02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4" y="134850"/>
            <a:ext cx="5343964" cy="3584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93D53-A550-A10D-642C-755E297FE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187" y="3993592"/>
            <a:ext cx="3492140" cy="2634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43011-8043-136C-6BFF-B28905A2F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673" y="3854662"/>
            <a:ext cx="4220327" cy="29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68B8B-9D32-4755-95AE-123EC7F3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92D3B-0910-42BD-89C3-AC9C2BE69DE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6E4013F-4D21-22CB-C44A-EB9B502B9593}"/>
              </a:ext>
            </a:extLst>
          </p:cNvPr>
          <p:cNvSpPr txBox="1">
            <a:spLocks/>
          </p:cNvSpPr>
          <p:nvPr/>
        </p:nvSpPr>
        <p:spPr>
          <a:xfrm>
            <a:off x="504967" y="1179561"/>
            <a:ext cx="11150221" cy="5393483"/>
          </a:xfrm>
          <a:prstGeom prst="rect">
            <a:avLst/>
          </a:prstGeom>
        </p:spPr>
        <p:txBody>
          <a:bodyPr vert="horz" lIns="109033" tIns="54517" rIns="109033" bIns="54517" rtlCol="0">
            <a:noAutofit/>
          </a:bodyPr>
          <a:lstStyle>
            <a:lvl1pPr marL="408874" indent="-408874" algn="l" defTabSz="10903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3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885894" indent="-340728" algn="l" defTabSz="10903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33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362913" indent="-272583" algn="l" defTabSz="10903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29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908078" indent="-272583" algn="l" defTabSz="10903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453244" indent="-272583" algn="l" defTabSz="10903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998409" indent="-272583" algn="l" defTabSz="10903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3574" indent="-272583" algn="l" defTabSz="10903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740" indent="-272583" algn="l" defTabSz="10903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3905" indent="-272583" algn="l" defTabSz="10903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300"/>
              </a:spcAft>
              <a:buNone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ysClr val="windowText" lastClr="000000"/>
                </a:solidFill>
              </a:rPr>
              <a:t>เพื่อทราบ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การชะลอ</a:t>
            </a:r>
            <a:r>
              <a:rPr lang="th-TH" sz="2800" dirty="0">
                <a:solidFill>
                  <a:sysClr val="windowText" lastClr="000000"/>
                </a:solidFill>
              </a:rPr>
              <a:t>งบบริการสร้างเสริมสุขภาพและป้องกันโรคสำหรับบริการพื้นฐาน กรณี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เหมาจ่าย สำหรับประชากรไทยสิทธิอื่น ปีงบประมาณ 2566 ของหน่วยบริการในพื้นที่ และแนวทางแก้ไข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BE650-EDD9-3939-7E5D-C186E21A4CED}"/>
              </a:ext>
            </a:extLst>
          </p:cNvPr>
          <p:cNvSpPr txBox="1"/>
          <p:nvPr/>
        </p:nvSpPr>
        <p:spPr>
          <a:xfrm>
            <a:off x="709683" y="77194"/>
            <a:ext cx="900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เรียนคณะอนุกรรมการหลักประกันสุขภาพระดับเขตพื้นที่ เขต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7204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119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fld id="{3B6920CD-FA56-4470-B553-CC6836EDD51D}" type="slidenum">
              <a:rPr lang="en-US" sz="1368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rPr>
              <a:pPr algn="r" defTabSz="911191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68" dirty="0">
              <a:solidFill>
                <a:srgbClr val="898989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16706" y="1027620"/>
            <a:ext cx="11558587" cy="5338762"/>
          </a:xfrm>
        </p:spPr>
        <p:txBody>
          <a:bodyPr>
            <a:normAutofit/>
          </a:bodyPr>
          <a:lstStyle/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896954" algn="l"/>
              </a:tabLst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มติคณะอนุกรรมการนโยบายและยุทธศาสตร์ ครั้งที่ ๑๐/๒๕๖๕ วันจันทร์ที่ ๓๑ ตุลาคม ๒๕๖๕ 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896954" algn="l"/>
              </a:tabLst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(๑) รับทราบประเด็นกรณีกระทรวงสาธารณสุขคืนเรื่องเพื่อให้ สปสช. ให้พิจารณาทบทวนของ           กรณีการกำหนดค่าบริการสาธารณสุขด้านการสร้างเสริมสุขภาพและป้องกันโรคสำหรับประชาชนไทยทุกคน          ไม่สอดคล้องกับบทบัญญัติตามมาตรา ๗ มาตรา ๙ และมาตรา ๑๐ แห่ง พรบ. หลักประกันสุขภาพแห่งชาติ พ.ศ. ๒๕๔๕ โดยมีข้อเสนอแนะ ให้ สปสช. เสนอข้อมูลประกอบการพิจารณาเพิ่มเติม เช่น ความเห็นของสำนักงบประมาณในการจัดสรรงบกองทุนฯ ที่ประกอบการพิจารณาของ ครม. และอื่น ๆ ที่เกี่ยวข้อง และเสนอเรื่องต่อประธานเพื่อพิจารณาอีกครั้ง หากยังไม่ได้ข้อยุติ ให้เสนอที่ประชุมคณะกรรมการหลักประกันสุขภาพแห่งชาติพิจารณาต่อไป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896954" algn="l"/>
              </a:tabLst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ทั้งนี้ ขอให้ สปสช. จัดเตรียมเอกสารข้อเสนองบกองทุนหลักประกันสุขภาพแห่งชาติที่เสนอคณะรัฐมนตรี      ปีงบประมาณ พ.ศ. ๒๕๖๕ และ พ.ศ. ๒๕๖๖ และมติคณะรัฐมนตรี พร้อมความเห็นของสำนักงบประมาณ เสนอต่อคณะกรรมการหลักประกันสุขภาพแห่งชาติเพื่อประกอบการพิจารณาด้วย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896954" algn="l"/>
              </a:tabLst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(๒) รับรองมติในที่ประชุม เพื่อดำเนินการได้ทันที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896954" algn="l"/>
              </a:tabLst>
            </a:pPr>
            <a:endParaRPr lang="th-TH" sz="2400" b="1" dirty="0">
              <a:solidFill>
                <a:schemeClr val="tx2"/>
              </a:solidFill>
              <a:latin typeface="THSarabunPSK" panose="020B0500040200020003" pitchFamily="34" charset="-34"/>
              <a:ea typeface="Calibri" panose="020F0502020204030204" pitchFamily="34" charset="0"/>
              <a:cs typeface="TH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359EA1-40FC-14A1-8288-1E746E9598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4150"/>
            <a:ext cx="8515350" cy="10572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h-TH" sz="3587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มติคณะอนุกรรมการนโยบายและยุทธศาสตร์</a:t>
            </a:r>
            <a:br>
              <a:rPr lang="th-TH" sz="3587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79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ตัวเชื่อมต่อตรง 10"/>
          <p:cNvCxnSpPr/>
          <p:nvPr/>
        </p:nvCxnSpPr>
        <p:spPr>
          <a:xfrm>
            <a:off x="977046" y="859291"/>
            <a:ext cx="9576159" cy="0"/>
          </a:xfrm>
          <a:prstGeom prst="line">
            <a:avLst/>
          </a:prstGeom>
          <a:ln w="6985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9" descr="nh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131" y="162710"/>
            <a:ext cx="1535800" cy="52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3183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1191" fontAlgn="base">
              <a:spcBef>
                <a:spcPct val="0"/>
              </a:spcBef>
              <a:spcAft>
                <a:spcPct val="0"/>
              </a:spcAft>
              <a:defRPr/>
            </a:pPr>
            <a:fld id="{3B6920CD-FA56-4470-B553-CC6836EDD51D}" type="slidenum">
              <a:rPr lang="en-US">
                <a:cs typeface="Arial" pitchFamily="34" charset="0"/>
              </a:rPr>
              <a:pPr defTabSz="911191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1930" y="126747"/>
            <a:ext cx="5006975" cy="687388"/>
          </a:xfrm>
          <a:solidFill>
            <a:schemeClr val="accent2"/>
          </a:solidFill>
        </p:spPr>
        <p:txBody>
          <a:bodyPr/>
          <a:lstStyle/>
          <a:p>
            <a:pPr algn="l">
              <a:defRPr/>
            </a:pP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ข้อกฎหมาย</a:t>
            </a:r>
            <a:endParaRPr lang="th-TH" sz="4163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ตัวเชื่อมต่อตรง 10"/>
          <p:cNvCxnSpPr/>
          <p:nvPr/>
        </p:nvCxnSpPr>
        <p:spPr>
          <a:xfrm>
            <a:off x="977046" y="859291"/>
            <a:ext cx="9576159" cy="0"/>
          </a:xfrm>
          <a:prstGeom prst="line">
            <a:avLst/>
          </a:prstGeom>
          <a:ln w="6985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9" descr="nh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131" y="162710"/>
            <a:ext cx="1535800" cy="52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A56F-544D-E0AF-C212-873730D27D8D}"/>
              </a:ext>
            </a:extLst>
          </p:cNvPr>
          <p:cNvSpPr txBox="1">
            <a:spLocks/>
          </p:cNvSpPr>
          <p:nvPr/>
        </p:nvSpPr>
        <p:spPr bwMode="auto">
          <a:xfrm>
            <a:off x="621930" y="885727"/>
            <a:ext cx="11141928" cy="55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6936" tIns="88468" rIns="176936" bIns="88468" numCol="1" anchor="t" anchorCtr="0" compatLnSpc="1">
            <a:prstTxWarp prst="textNoShape">
              <a:avLst/>
            </a:prstTxWarp>
          </a:bodyPr>
          <a:lstStyle>
            <a:lvl1pPr marL="393951" indent="-39395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3560" indent="-32829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3170" indent="-2626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8437" indent="-2626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3706" indent="-2626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8974" indent="-262634" algn="l" defTabSz="1050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4241" indent="-262634" algn="l" defTabSz="1050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9509" indent="-262634" algn="l" defTabSz="1050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64778" indent="-262634" algn="l" defTabSz="1050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th-TH" sz="18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	</a:t>
            </a:r>
            <a:r>
              <a:rPr lang="th-TH" sz="1800" b="1" u="sng" dirty="0">
                <a:latin typeface="THSarabunPSK" panose="020B0500040200020003" pitchFamily="34" charset="-34"/>
                <a:cs typeface="THSarabunPSK" panose="020B0500040200020003" pitchFamily="34" charset="-34"/>
              </a:rPr>
              <a:t>พระราชบัญญัติหลักประกันสุขภาพแห่งชาติ พ.ศ. ๒๕๔๕ </a:t>
            </a:r>
          </a:p>
          <a:p>
            <a:pPr marL="0" indent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th-TH" sz="1800" b="1" dirty="0">
                <a:latin typeface="THSarabunPSK" panose="020B0500040200020003" pitchFamily="34" charset="-34"/>
                <a:ea typeface="Calibri" panose="020F0502020204030204" pitchFamily="34" charset="0"/>
                <a:cs typeface="THSarabunPSK" panose="020B0500040200020003" pitchFamily="34" charset="-34"/>
              </a:rPr>
              <a:t>	มาตรา ๗ </a:t>
            </a:r>
            <a:r>
              <a:rPr lang="th-TH" sz="1800" dirty="0">
                <a:latin typeface="THSarabunPSK" panose="020B0500040200020003" pitchFamily="34" charset="-34"/>
                <a:ea typeface="Calibri" panose="020F0502020204030204" pitchFamily="34" charset="0"/>
                <a:cs typeface="THSarabunPSK" panose="020B0500040200020003" pitchFamily="34" charset="-34"/>
              </a:rPr>
              <a:t>บุคคลที่ได้ลงทะเบียนแล้ว ให้ใช้สิทธิรับบริการสาธารณสุขได้จากหน่วยบริการประจำของตนหรือหน่วยบริการปฐมภูมิในเครือข่ายหน่วยบริการที่เกี่ยวข้อง หรือจากหน่วยบริการอื่นที่หน่วยบริการประจำของตนหรือเครือข่ายหน่วยบริการที่เกี่ยวข้องส่งต่อ เว้นแต่กรณีที่มีเหตุสมควร หรือกรณีอุบัติเหตุหรือกรณีเจ็บป่วยฉุกเฉิน ให้บุคคลนั้นมีสิทธิเข้ารับบริการจากสถานบริการอื่นได้ ทั้งนี้ ตามที่คณะกรรมการกำหนด โดยคำนึงถึงความสะดวกและความจำเป็นของผู้ใช้สิทธิรับบริการ และให้สถานบริการที่ให้บริการนั้นมีสิทธิได้รับค่าใช้จ่ายจากกองทุนตามหลักเกณฑ์ วิธีการ และเงื่อนไขที่คณะกรรมการกำหนด</a:t>
            </a:r>
            <a:endParaRPr lang="en-US" sz="1800" dirty="0">
              <a:latin typeface="THSarabunPSK" panose="020B0500040200020003" pitchFamily="34" charset="-34"/>
              <a:ea typeface="Calibri" panose="020F0502020204030204" pitchFamily="34" charset="0"/>
              <a:cs typeface="THSarabunPSK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th-TH" sz="1800" dirty="0">
                <a:latin typeface="THSarabunPSK" panose="020B0500040200020003" pitchFamily="34" charset="-34"/>
                <a:ea typeface="Calibri" panose="020F0502020204030204" pitchFamily="34" charset="0"/>
                <a:cs typeface="THSarabunPSK" panose="020B0500040200020003" pitchFamily="34" charset="-34"/>
              </a:rPr>
              <a:t>	</a:t>
            </a:r>
            <a:r>
              <a:rPr lang="th-TH" sz="1800" b="1" dirty="0">
                <a:latin typeface="THSarabunPSK" panose="020B0500040200020003" pitchFamily="34" charset="-34"/>
                <a:ea typeface="Calibri" panose="020F0502020204030204" pitchFamily="34" charset="0"/>
                <a:cs typeface="THSarabunPSK" panose="020B0500040200020003" pitchFamily="34" charset="-34"/>
              </a:rPr>
              <a:t>มาตรา ๙ </a:t>
            </a:r>
            <a:r>
              <a:rPr lang="th-TH" sz="1800" dirty="0">
                <a:latin typeface="THSarabunPSK" panose="020B0500040200020003" pitchFamily="34" charset="-34"/>
                <a:ea typeface="Calibri" panose="020F0502020204030204" pitchFamily="34" charset="0"/>
                <a:cs typeface="THSarabunPSK" panose="020B0500040200020003" pitchFamily="34" charset="-34"/>
              </a:rPr>
              <a:t>ขอบเขตของสิทธิรับบริการสาธารณสุขของบุคคลดังต่อไปนี้ ให้เป็นไปตามกฎหมาย กฎ ระเบียบ ประกาศ มติคณะรัฐมนตรีหรือคำสั่งใด ๆ ที่กำหนดขึ้นสำหรับส่วนราชการ องค์กรปกครองส่วนท้องถิ่น รัฐวิสาหกิจ หรือหน่วยงานอื่นของรัฐ และให้ใช้สิทธิดังกล่าวตามพระราชบัญญัตินี้ 					(๑)  ข้าราชการหรือลูกจ้างของส่วนราชการ  									(๒)  พนักงานหรือลูกจ้างขององค์กรปกครองส่วนท้องถิ่น 								(๓)  พนักงานหรือลูกจ้างของรัฐวิสาหกิจ หรือผู้ซึ่งปฏิบัติงานให้แก่หน่วยงานอื่นของรัฐหรือบุคคลอื่นใดที่มีสิทธิได้รับการรักษาพยาบาลโดยใช้จ่ายจากเงินงบประมาณ 	(๔)  บิดามารดา คู่สมรส บุตร หรือบุคคลอื่นใดที่ได้รับสวัสดิการการรักษาพยาบาลโดยอาศัยสิทธิของบุคคลตาม (๑) (๒) หรือ (๓)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th-TH" sz="1800" dirty="0">
                <a:latin typeface="THSarabunPSK" panose="020B0500040200020003" pitchFamily="34" charset="-34"/>
                <a:ea typeface="Calibri" panose="020F0502020204030204" pitchFamily="34" charset="0"/>
                <a:cs typeface="THSarabunPSK" panose="020B0500040200020003" pitchFamily="34" charset="-34"/>
              </a:rPr>
              <a:t>	ในการนี้ ให้คณะกรรมการมีหน้าที่จัดการให้บุคคลดังกล่าวสามารถได้รับบริการสาธารณสุขตามที่ได้ตกลงกันกับรัฐบาล องค์กรปกครองส่วนท้องถิ่น รัฐวิสาหกิจ หรือหน่วยงานอื่นของรัฐ แล้วแต่กรณี 										การกำหนดให้บุคคลตามวรรคหนึ่งประเภทใด หรือหน่วยงานใด ใช้สิทธิรับบริการสาธารณสุขตามพระราชบัญญัตินี้ได้เมื่อใด ให้เป็นไปตามที่กำหนดโดยพระราชกฤษฎีกา 	เมื่อมีพระราชกฤษฎีกาตามวรรคสามใช้บังคับแล้ว ให้รัฐบาล องค์กรปกครองส่วนท้องถิ่น รัฐวิสาหกิจ หรือหน่วยงานอื่นของรัฐ แล้วแต่กรณี ดำเนินการจัดสรรเงินในส่วนที่เป็นค่าใช้จ่ายในการรักษาพยาบาลสำหรับบุคคลตามที่กำหนดโดยพระราชกฤษฎีกานั้นให้แก่กองทุนตามหลักเกณฑ์ วิธีการ และระยะเวลาที่ตกลงกับคณะกรรมการ 	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en-US" sz="1800" dirty="0">
              <a:latin typeface="THSarabunPSK" panose="020B0500040200020003" pitchFamily="34" charset="-34"/>
              <a:ea typeface="Calibri" panose="020F0502020204030204" pitchFamily="34" charset="0"/>
              <a:cs typeface="THSarabunPSK" panose="020B0500040200020003" pitchFamily="34" charset="-34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96"/>
              </a:spcAft>
              <a:buFont typeface="Arial" pitchFamily="34" charset="0"/>
              <a:buNone/>
            </a:pPr>
            <a:endParaRPr lang="th-TH" sz="1800" dirty="0">
              <a:latin typeface="THSarabunPSK" panose="020B0500040200020003" pitchFamily="34" charset="-34"/>
              <a:ea typeface="Calibri" panose="020F0502020204030204" pitchFamily="34" charset="0"/>
              <a:cs typeface="THSarabunPSK" panose="020B0500040200020003" pitchFamily="34" charset="-34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96"/>
              </a:spcAft>
              <a:buFont typeface="Arial" pitchFamily="34" charset="0"/>
              <a:buNone/>
            </a:pPr>
            <a:endParaRPr lang="th-TH" sz="1800" dirty="0">
              <a:latin typeface="THSarabunPSK" panose="020B0500040200020003" pitchFamily="34" charset="-34"/>
              <a:ea typeface="Calibri" panose="020F0502020204030204" pitchFamily="34" charset="0"/>
              <a:cs typeface="THSarabunPSK" panose="020B0500040200020003" pitchFamily="34" charset="-34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96"/>
              </a:spcAft>
              <a:buFont typeface="Arial" pitchFamily="34" charset="0"/>
              <a:buNone/>
            </a:pPr>
            <a:r>
              <a:rPr lang="en-US" sz="1800" dirty="0">
                <a:latin typeface="THSarabunPSK" panose="020B0500040200020003" pitchFamily="34" charset="-34"/>
                <a:cs typeface="THSarabunPSK" panose="020B0500040200020003" pitchFamily="34" charset="-34"/>
              </a:rPr>
              <a:t> </a:t>
            </a:r>
            <a:r>
              <a:rPr lang="en-US" sz="1800" dirty="0">
                <a:latin typeface="THSarabunPSK" panose="020B0500040200020003" pitchFamily="34" charset="-34"/>
                <a:ea typeface="Calibri" panose="020F0502020204030204" pitchFamily="34" charset="0"/>
                <a:cs typeface="THSarabunPSK" panose="020B0500040200020003" pitchFamily="34" charset="-34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96"/>
              </a:spcAft>
              <a:buFont typeface="Arial" pitchFamily="34" charset="0"/>
              <a:buNone/>
            </a:pPr>
            <a:endParaRPr lang="th-TH" sz="1800" b="1" dirty="0">
              <a:solidFill>
                <a:prstClr val="black"/>
              </a:solidFill>
              <a:latin typeface="THSarabunPSK" panose="020B0500040200020003" pitchFamily="34" charset="-34"/>
              <a:cs typeface="TH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1002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119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fld id="{3B6920CD-FA56-4470-B553-CC6836EDD51D}" type="slidenum">
              <a:rPr lang="en-US" sz="1368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rPr>
              <a:pPr algn="r" defTabSz="911191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368">
              <a:solidFill>
                <a:srgbClr val="898989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150" y="3575"/>
            <a:ext cx="5006975" cy="687388"/>
          </a:xfrm>
          <a:solidFill>
            <a:schemeClr val="accent2"/>
          </a:solidFill>
        </p:spPr>
        <p:txBody>
          <a:bodyPr/>
          <a:lstStyle/>
          <a:p>
            <a:pPr algn="l">
              <a:defRPr/>
            </a:pP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ข้อกฎหมาย</a:t>
            </a:r>
            <a:endParaRPr lang="th-TH" sz="4163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75631" y="1179515"/>
            <a:ext cx="11163300" cy="5541962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มาตรา ๑๐ ขอบเขตของสิทธิรับบริการสาธารณสุขของผู้มีสิทธิตามกฎหมายว่าด้วยประกันสังคม ให้เป็นไปตามที่กำหนดในกฎหมายว่าด้วยประกันสังคม การขยายบริการสาธารณสุขตามพระราชบัญญัตินี้ไปยังผู้มีสิทธิตามกฎหมายว่าด้วยประกันสังคมให้เป็นไปตามที่คณะกรรมการและคณะกรรมการประกันสังคมตกลงกัน ให้คณะกรรมการจัดเตรียมความพร้อมในการให้บริการสาธารณสุขแก่ผู้มีสิทธิตามกฎหมายว่าด้วยประกันสังคม และเมื่อได้ตกลงกันเกี่ยวกับความพร้อมให้บริการสาธารณสุขกับคณะกรรมการประกันสังคมแล้ว </a:t>
            </a:r>
          </a:p>
          <a:p>
            <a:pPr marL="0" indent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ให้คณะกรรมการเสนอรัฐบาลเพื่อตราพระราชกฤษฎีกากำหนดระยะเวลาการเริ่มให้บริการสาธารณสุขจากหน่วยบริการตามพระราชบัญญัตินี้แก่ผู้มีสิทธิดังกล่าว เมื่อพระราชกฤษฎีกาตามวรรคสองใช้บังคับแล้ว ให้สำนักงานประกันสังคมส่งเงินค่าใช้จ่ายเพื่อบริการสาธารณสุขจากกองทุนประกันสังคมให้แก่กองทุนตามจำนวนที่คณะกรรมการและคณะกรรมการประกันสังคมตกลงกัน </a:t>
            </a:r>
          </a:p>
          <a:p>
            <a:pPr marL="0" indent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มาตรา ๓๙ วรรคสาม บัญญัติว่า ในการเสนอขอรับงบประมาณกองทุนหลักประกันสุขภาพแห่งชาติจากงบประมาณรายจ่ายประจำปี ให้คณะกรรมการหลักประกันสุขภาพแห่งชาติจัดทำคำขอต่อคณะรัฐมนตรีโดยพิจารณาประกอบกับรายงานความเห็นของคณะกรรมการควบคุมคุณภาพและมาตรฐาน ตลอดจนบัญชีการเงินและทรัพย์สินของกองทุนในขณะที่จัดทำคำขอดังกล่าว</a:t>
            </a: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10"/>
          <p:cNvCxnSpPr/>
          <p:nvPr/>
        </p:nvCxnSpPr>
        <p:spPr>
          <a:xfrm>
            <a:off x="977046" y="859291"/>
            <a:ext cx="9576159" cy="0"/>
          </a:xfrm>
          <a:prstGeom prst="line">
            <a:avLst/>
          </a:prstGeom>
          <a:ln w="6985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9" descr="nh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131" y="162710"/>
            <a:ext cx="1535800" cy="52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7990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5B9F9-483F-560D-A251-68D12DA1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3FBBA-D5EB-C567-9E98-E233EB39A4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t">
            <a:normAutofit/>
          </a:bodyPr>
          <a:lstStyle/>
          <a:p>
            <a:pPr algn="ctr"/>
            <a:r>
              <a:rPr lang="th-TH" sz="2805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การขอ</a:t>
            </a:r>
            <a:r>
              <a:rPr lang="th-TH" sz="2805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การเสนอขอรับงบประมาณกองทุนหลักประกันสุขภาพแห่งชาติจากงบประมาณรายจ่ายประจำปี </a:t>
            </a:r>
            <a:endParaRPr lang="en-US" sz="2805" dirty="0">
              <a:solidFill>
                <a:schemeClr val="accent6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002CF-F048-AC1F-530B-07F11864C091}"/>
              </a:ext>
            </a:extLst>
          </p:cNvPr>
          <p:cNvSpPr txBox="1"/>
          <p:nvPr/>
        </p:nvSpPr>
        <p:spPr>
          <a:xfrm>
            <a:off x="427877" y="907024"/>
            <a:ext cx="10573610" cy="52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หนังสือด่วนที่สุด ที่ สปช. ๙.๖๙/๑๕๙๒ ลงวันที่ ๑๗ มกราคม ๒๕๖๕ เรียนเลขาธิการ ครม.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505D294-2551-1374-D9C9-F695F4B1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0" y="2207226"/>
            <a:ext cx="7217769" cy="94241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6624C7C-8D1B-9F63-0707-FE774E681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" y="3165789"/>
            <a:ext cx="7224162" cy="2813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B384F3-9FBF-4AB4-F652-36BD96CA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733" y="3212582"/>
            <a:ext cx="4253822" cy="2736515"/>
          </a:xfrm>
          <a:prstGeom prst="rect">
            <a:avLst/>
          </a:prstGeom>
          <a:ln w="15875">
            <a:solidFill>
              <a:srgbClr val="FF0000">
                <a:alpha val="70000"/>
              </a:srgb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0EB5E-A6FE-9926-7F4F-49ECA5015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79" y="1505861"/>
            <a:ext cx="7145631" cy="6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5B9F9-483F-560D-A251-68D12DA1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5CA7C73-54EC-4A1A-7525-CF08616D9F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t">
            <a:noAutofit/>
          </a:bodyPr>
          <a:lstStyle/>
          <a:p>
            <a:r>
              <a:rPr lang="th-TH" sz="2700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การขอ</a:t>
            </a:r>
            <a:r>
              <a:rPr lang="th-TH" sz="2700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การเสนอขอรับงบประมาณกองทุนหลักประกันสุขภาพแห่งชาติจากงบประมาณรายจ่ายประจำปี ๒๕๖๖ 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73262-888A-86F1-549F-6028C68EE5AA}"/>
              </a:ext>
            </a:extLst>
          </p:cNvPr>
          <p:cNvSpPr txBox="1"/>
          <p:nvPr/>
        </p:nvSpPr>
        <p:spPr>
          <a:xfrm>
            <a:off x="9022361" y="1137784"/>
            <a:ext cx="2597022" cy="58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6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มติคณะรัฐมนตรี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BA9DB-1F5D-C750-98DF-380AC6F23936}"/>
              </a:ext>
            </a:extLst>
          </p:cNvPr>
          <p:cNvSpPr txBox="1"/>
          <p:nvPr/>
        </p:nvSpPr>
        <p:spPr>
          <a:xfrm>
            <a:off x="36282" y="4335694"/>
            <a:ext cx="2164185" cy="107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6" b="1" dirty="0">
                <a:solidFill>
                  <a:srgbClr val="B1818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</a:t>
            </a:r>
          </a:p>
          <a:p>
            <a:pPr algn="ctr"/>
            <a:r>
              <a:rPr lang="th-TH" sz="3206" b="1" dirty="0">
                <a:solidFill>
                  <a:srgbClr val="B1818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สำนักงบประมาณ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0EC95B-3ED9-4307-D30B-38886CFBF03E}"/>
              </a:ext>
            </a:extLst>
          </p:cNvPr>
          <p:cNvSpPr/>
          <p:nvPr/>
        </p:nvSpPr>
        <p:spPr>
          <a:xfrm>
            <a:off x="252700" y="5376357"/>
            <a:ext cx="1659209" cy="741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5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3A6198B-2DA8-3B9F-334F-5EFC4CF89A4E}"/>
              </a:ext>
            </a:extLst>
          </p:cNvPr>
          <p:cNvSpPr/>
          <p:nvPr/>
        </p:nvSpPr>
        <p:spPr>
          <a:xfrm rot="10800000">
            <a:off x="9414417" y="1625512"/>
            <a:ext cx="1659209" cy="741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5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4799D7A-97E2-6728-F254-53E3FE99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0" y="1427234"/>
            <a:ext cx="8512554" cy="2524883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9BA621B-FAB5-898F-B8B1-A9B029A07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3984243"/>
            <a:ext cx="8848475" cy="2282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55C8E-E254-FA73-5AE0-4D02268DE7CD}"/>
              </a:ext>
            </a:extLst>
          </p:cNvPr>
          <p:cNvSpPr txBox="1"/>
          <p:nvPr/>
        </p:nvSpPr>
        <p:spPr>
          <a:xfrm>
            <a:off x="252700" y="982287"/>
            <a:ext cx="8440414" cy="524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2294">
              <a:defRPr/>
            </a:pPr>
            <a:r>
              <a:rPr lang="th-TH" sz="280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คณะรัฐมนตรี เมื่อวันที่ ๑ กุมภาพันธ์ ๒๕๖๕</a:t>
            </a:r>
          </a:p>
        </p:txBody>
      </p:sp>
    </p:spTree>
    <p:extLst>
      <p:ext uri="{BB962C8B-B14F-4D97-AF65-F5344CB8AC3E}">
        <p14:creationId xmlns:p14="http://schemas.microsoft.com/office/powerpoint/2010/main" val="388285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5B9F9-483F-560D-A251-68D12DA1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2294">
              <a:lnSpc>
                <a:spcPct val="100000"/>
              </a:lnSpc>
              <a:spcBef>
                <a:spcPts val="0"/>
              </a:spcBef>
              <a:defRPr/>
            </a:pPr>
            <a:fld id="{FB3699E6-F452-431C-8233-0259C0C3A876}" type="slidenum">
              <a:rPr lang="th-TH" sz="1603" b="1">
                <a:solidFill>
                  <a:prstClr val="black">
                    <a:tint val="75000"/>
                  </a:prst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defTabSz="1092294">
                <a:lnSpc>
                  <a:spcPct val="100000"/>
                </a:lnSpc>
                <a:spcBef>
                  <a:spcPts val="0"/>
                </a:spcBef>
                <a:defRPr/>
              </a:pPr>
              <a:t>7</a:t>
            </a:fld>
            <a:endParaRPr lang="th-TH" sz="1603" b="1">
              <a:solidFill>
                <a:prstClr val="black">
                  <a:tint val="75000"/>
                </a:prst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3FBBA-D5EB-C567-9E98-E233EB39A4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10321925" cy="685800"/>
          </a:xfrm>
        </p:spPr>
        <p:txBody>
          <a:bodyPr anchor="t">
            <a:normAutofit/>
          </a:bodyPr>
          <a:lstStyle/>
          <a:p>
            <a:pPr algn="ctr"/>
            <a:r>
              <a:rPr lang="th-TH" sz="2800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การขอ</a:t>
            </a:r>
            <a:r>
              <a:rPr lang="th-TH" sz="2800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การเสนอขอรับงบประมาณกองทุนหลักประกันสุขภาพแห่งชาติจากงบประมาณรายจ่ายประจำปี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002CF-F048-AC1F-530B-07F11864C091}"/>
              </a:ext>
            </a:extLst>
          </p:cNvPr>
          <p:cNvSpPr txBox="1"/>
          <p:nvPr/>
        </p:nvSpPr>
        <p:spPr>
          <a:xfrm>
            <a:off x="469118" y="1101044"/>
            <a:ext cx="111094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2294"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หน่วยงานที่เกี่ยวข้องเสนอความเห็นเกี่ยวกับงบประมาณสำหรับงานหลักประกันสุขภาพแห่งชาติ ปี ๒๕๖๖ โดยสรุป 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	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๒.๑ สำนักงบประมาณ : ค่าบริการสร้างเสริมสุขภาพและป้องกันโรค เดิมอยู่ในรายการค่าบริการทางการแพทย์สำหรับผู้มีสิทธิในระบบหลักประกันสุขภาพแห่งขาติ ในปีงบประมาณ ๒๕๖๕ ได้แยกเป็นรายการค่าบริการทางการแพทย์นอกเหมาจ่ายรายหัว เพื่อให้เกิดความชัดเจนในการดำเนินงาน มาตรา ๑๘ (๑๔) 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๒.๒ กระทรวงการคลัง : งบประมาณสำหรับงานหลักประกันสุขภาพแห่งชาติ ประจำปีงบประมาณ พ.ศ. ๒๕๖๖  มีกรอบรายการที่ขอรับการจัดสรรส่วนใหญ่เป็นกรอบรายการเดิมในปีงบประมาณ พ.ศ. ๒๕๖๕ อย่างไรก็ดี สำหรับงบประมาณรายการค่าบริการสร้างเสริมสุขภาพและป้องกันโรคซึ่งครอบคลุมประชากรไทยทุกคน มีความเห็นเพิ่มเติมว่า  สปสช. ควรเร่งประขาสัมพันธ์การให้บริการดังกล่าวให้แก่ประชากร์ไทยทุกคน ดังนั้น จึงเห็นสมควรที่คณะรัฐมนตรีจะอนุมัติกรอบวงเงินงบประมาณ ตามที่ สปสช. เสนอ โดยให้สำนักงบประมาณพิจารณางบประมาณตามความเหมาะสมต่อไป</a:t>
            </a:r>
          </a:p>
          <a:p>
            <a:pPr defTabSz="1092294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๒.๓ กระทรวงสาธารณสุข : เห็นชอบตามที่ สปสช. เสนอ เพื่อดูแลสุขภาพของประชาชนผู้มีสิทธิในระบบหลักประกันสุขภาพแห่งชาติ ต่อไป    	</a:t>
            </a:r>
          </a:p>
          <a:p>
            <a:pPr defTabSz="1092294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๒.๔ สำนักงานคณะกรรมการกฤษฎีกา : การขออนุมัติงบประมาณ เป็นการดำเนินการเพื่อให้เป็นไปตามมาตรา ๒๔ และมาตรา ๓๙ วรรคสาม  ดังนั้น จึงเป็นเรื่องที่อยู่ในอำนาจของคณะรัฐมนตรีที่จะพิจารณาให้ความเห็นชอบได้ตามที่เห็นสมควร</a:t>
            </a:r>
          </a:p>
          <a:p>
            <a:pPr defTabSz="1092294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๒.๕ สำนักงานสภาพัฒนาการเศรษฐกิจและสังคมแห่งชาติ 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ค่าบริการผู้ป่วยที่มีภาวะพึ่งพิงในชุมชน อาจส่งผลกระทบต่อภาระการคลังในอนาคต จึงควรพิจารณาให้ อปท. มีส่วนร่วมในการจัดสรรงบประมาณด้วย / ค่าบริการโควิด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๑๙ ควรมีการกำหนดเกณฑ์ในการให้บริการในลักษณะเดียวกับการให้บริการในกรณีโรคทั่วไป ในส่วนของค่าบริการผู้ป่วยนอกและผู้ป่วยใน ควรจัดสรรไว้ในงบบริการทางการแพทย์เหมาจ่ายรายหัว </a:t>
            </a:r>
          </a:p>
          <a:p>
            <a:pPr defTabSz="1092294">
              <a:defRPr/>
            </a:pP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256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121651" y="534531"/>
            <a:ext cx="3583813" cy="634985"/>
          </a:xfrm>
          <a:prstGeom prst="roundRect">
            <a:avLst/>
          </a:prstGeom>
          <a:solidFill>
            <a:srgbClr val="9D3405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P&amp;P Basic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291.81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ปชก.ไทย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911968" y="2348001"/>
            <a:ext cx="3002259" cy="845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65%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151.01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บ.)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จ่ายเหมาตาม </a:t>
            </a:r>
            <a:r>
              <a:rPr kumimoji="0" lang="th-T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ปช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ก.อัตราระดับจังหวัด ปรับตาม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age adjusted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± ไม่เกิน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10%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จากค่าเฉลี่ยประเทศ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314054" y="2346217"/>
            <a:ext cx="2461941" cy="84757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35% (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81.31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บ.)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จ่ายตามผลงานบริการ เม.ย.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64 –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มี.ค.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65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653072" y="4664899"/>
            <a:ext cx="1319354" cy="515774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โอนเงินให้หน่วยบริการ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77782" y="6193537"/>
            <a:ext cx="2093476" cy="458775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จัดสรรตามหลักเกณฑ์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Step ladder</a:t>
            </a:r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725839" y="5324110"/>
            <a:ext cx="1358392" cy="658523"/>
          </a:xfrm>
          <a:prstGeom prst="roundRect">
            <a:avLst/>
          </a:prstGeom>
          <a:solidFill>
            <a:srgbClr val="FFFF00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กันเงินเพื่อบริหาร สป.สธ. 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442906" y="3460872"/>
            <a:ext cx="2602500" cy="845211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สิทธิ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สป.สธ.ใช้ ปชก.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เม.ย.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หลังปรับลดค่าตรวจคัดกรองการได้ยิน)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สังกัดอื่นๆ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Point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UC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รายเดือน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032493" y="3456056"/>
            <a:ext cx="2063507" cy="94118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PP Non UC 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คำนวณวงเงินระดับจังหวัด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ให้สปสช.เขตปรับเกลี่ย โดยขอคำแนะนำ หรือความเห็นจาก อปสข.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9143422" y="3463677"/>
            <a:ext cx="1303588" cy="744140"/>
          </a:xfrm>
          <a:prstGeom prst="round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CUP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สป.สธ.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574833" y="3463677"/>
            <a:ext cx="1488137" cy="74414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สังกัดอื่นๆ หักเงินเดือนตามที่กำหนด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5777275" y="4664899"/>
            <a:ext cx="1518828" cy="515774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CUP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สป.สธ.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802811" y="4677538"/>
            <a:ext cx="1260938" cy="503135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สังกัด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อื่นๆ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ปรับลดค่าแรงตามที่กำหนด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637619" y="5347058"/>
            <a:ext cx="1794082" cy="622696"/>
          </a:xfrm>
          <a:prstGeom prst="roundRect">
            <a:avLst/>
          </a:prstGeom>
          <a:solidFill>
            <a:srgbClr val="FF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รวมวงเงิน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PP Basic Services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สป.สธ.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2381" y="8849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กรอบการบริหารจัดการงบบริการ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 Basic services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4609" y="1427248"/>
            <a:ext cx="3157533" cy="561484"/>
          </a:xfrm>
          <a:prstGeom prst="round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จ่ายตามผลงาน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Fee schedule</a:t>
            </a:r>
            <a:endParaRPr kumimoji="0" lang="th-T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จำนวนไม่เกิน </a:t>
            </a:r>
            <a:r>
              <a:rPr lang="en-US" sz="1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59.49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080372" y="1428995"/>
            <a:ext cx="3366638" cy="56148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จ่ายแบบเหมาจ่าย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จำนวน </a:t>
            </a:r>
            <a:r>
              <a:rPr lang="en-US" sz="17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232.32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362" y="2035723"/>
            <a:ext cx="3280028" cy="4569273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บริการฝากครรภ์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บริการป้องกันและควบคุมโรคโลหิตจาง</a:t>
            </a:r>
            <a:r>
              <a:rPr lang="th-TH" sz="1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ธาลัสซี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เมียในหญิงตั้งครรภ์</a:t>
            </a:r>
            <a:endParaRPr lang="th-TH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บริการคัดกรอง </a:t>
            </a:r>
            <a:r>
              <a:rPr lang="th-TH" sz="1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ธาลัสซี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เมียและคัดกรองซิฟิลิสในสามีหรือคู่ของหญิงตั้งครรภ์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บริการป้องกันและควบคุมกลุ่มอาการดาวน์ในหญิงตั้งครรภ์</a:t>
            </a:r>
            <a:endParaRPr lang="th-TH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บริการป้องกันและควบคุมภาวะพร่องฮอร์โมนไทรอยด์ (</a:t>
            </a:r>
            <a:r>
              <a:rPr lang="en-US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TSH) 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และโรค</a:t>
            </a:r>
            <a:r>
              <a:rPr lang="th-TH" sz="1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ฟิ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นิล</a:t>
            </a:r>
            <a:r>
              <a:rPr lang="th-TH" sz="1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คีโ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</a:t>
            </a:r>
            <a:r>
              <a:rPr lang="th-TH" sz="1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ูเ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รีย </a:t>
            </a:r>
            <a:r>
              <a:rPr lang="en-US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(PKU) 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ในเด็กแรกเกิด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บริการตรวจคัดกรองผู้ป่วยโรคพันธุกรรมเมตาบอล</a:t>
            </a:r>
            <a:r>
              <a:rPr lang="th-TH" sz="1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ิก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ด้วยเครื่อง </a:t>
            </a:r>
            <a:r>
              <a:rPr lang="en-US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Tandem mass spectrometry (TMS)</a:t>
            </a:r>
            <a:endParaRPr lang="th-TH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บริการตรวจหลังคลอด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บริการทดสอบการตั้งครรภ์</a:t>
            </a:r>
            <a:endParaRPr lang="th-TH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บริการวางแผนครอบครัว และการป้องกันการตั้งครรภ์ไม่พึงประสงค์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บริการป้องกันการยุติการตั้งครรภ์ที่ไม่ปลอดภัย</a:t>
            </a:r>
            <a:endParaRPr lang="th-TH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บริการแว่นตาเด็กที่มีสายตาผิดปกติ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บริการตรวจคัดกรองมะเร็งปากมดลูก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บริการคัดกรองรอยโรคเสี่ยงมะเร็งและมะเร็งช่องปาก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บริการตรวจคัดกรองและค้นหาวัณโรคในกลุ่มเสี่ยงสูง</a:t>
            </a:r>
            <a:endParaRPr lang="th-TH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บริการคัดกรองและประเมินปัจจัยเสี่ยงต่อสุขภาพกาย/สุขภาพจิต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บริการตรวจคัดกรองยีนกลายพันธุ์โรคมะเร็งเต้านม</a:t>
            </a:r>
            <a:endParaRPr lang="en-US" sz="10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บริการคัดกรองโลหิตจางจากการขาดธาตุเหล็ก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บริการยาเม็ดเสริมธาตุเหล็กและกรด</a:t>
            </a:r>
            <a:r>
              <a:rPr lang="th-TH" sz="1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โฟลิค</a:t>
            </a:r>
            <a:endParaRPr lang="th-TH" sz="10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บริการวัคซีนคอตีบ-บาดทะยัก (</a:t>
            </a:r>
            <a:r>
              <a:rPr lang="en-US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dT) </a:t>
            </a: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ในผู้ใหญ่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บริการเคลือบฟลูออไรด์ (กลุ่มสี่ยง)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บริการตรวจคัดกรองมะเร็งลำไส้ใหญ่และลำไส้ตรง </a:t>
            </a:r>
            <a:endParaRPr lang="th-TH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บริการฉีดวัคซีนวัคซีนป้องกันโรคไข้หวัดใหญ่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บริการฉีดวัคซีนพื้นฐาน </a:t>
            </a:r>
            <a:r>
              <a:rPr lang="en-US" sz="1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 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4" name="Elbow Connector 83"/>
          <p:cNvCxnSpPr>
            <a:stCxn id="128" idx="2"/>
            <a:endCxn id="149" idx="3"/>
          </p:cNvCxnSpPr>
          <p:nvPr/>
        </p:nvCxnSpPr>
        <p:spPr>
          <a:xfrm rot="5400000">
            <a:off x="7888165" y="3751354"/>
            <a:ext cx="1450589" cy="2363515"/>
          </a:xfrm>
          <a:prstGeom prst="bentConnector2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31" idx="3"/>
            <a:endCxn id="49" idx="1"/>
          </p:cNvCxnSpPr>
          <p:nvPr/>
        </p:nvCxnSpPr>
        <p:spPr>
          <a:xfrm flipV="1">
            <a:off x="9063749" y="4922786"/>
            <a:ext cx="1589323" cy="6320"/>
          </a:xfrm>
          <a:prstGeom prst="straightConnector1">
            <a:avLst/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29" idx="2"/>
            <a:endCxn id="49" idx="0"/>
          </p:cNvCxnSpPr>
          <p:nvPr/>
        </p:nvCxnSpPr>
        <p:spPr>
          <a:xfrm flipH="1">
            <a:off x="11312749" y="4207817"/>
            <a:ext cx="6153" cy="457082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cxnSpLocks/>
            <a:stCxn id="63" idx="2"/>
            <a:endCxn id="130" idx="0"/>
          </p:cNvCxnSpPr>
          <p:nvPr/>
        </p:nvCxnSpPr>
        <p:spPr>
          <a:xfrm rot="5400000">
            <a:off x="6961015" y="3881758"/>
            <a:ext cx="358816" cy="120746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cxnSpLocks/>
            <a:stCxn id="63" idx="2"/>
            <a:endCxn id="131" idx="0"/>
          </p:cNvCxnSpPr>
          <p:nvPr/>
        </p:nvCxnSpPr>
        <p:spPr>
          <a:xfrm rot="16200000" flipH="1">
            <a:off x="7902991" y="4147248"/>
            <a:ext cx="371455" cy="689124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49" idx="1"/>
            <a:endCxn id="57" idx="3"/>
          </p:cNvCxnSpPr>
          <p:nvPr/>
        </p:nvCxnSpPr>
        <p:spPr>
          <a:xfrm flipH="1" flipV="1">
            <a:off x="5084231" y="5653372"/>
            <a:ext cx="553388" cy="503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30" idx="2"/>
            <a:endCxn id="149" idx="0"/>
          </p:cNvCxnSpPr>
          <p:nvPr/>
        </p:nvCxnSpPr>
        <p:spPr>
          <a:xfrm flipH="1">
            <a:off x="6534660" y="5180673"/>
            <a:ext cx="2029" cy="166385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49" idx="2"/>
          </p:cNvCxnSpPr>
          <p:nvPr/>
        </p:nvCxnSpPr>
        <p:spPr>
          <a:xfrm>
            <a:off x="6534660" y="5969754"/>
            <a:ext cx="0" cy="22378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2"/>
          <p:cNvCxnSpPr>
            <a:cxnSpLocks/>
            <a:stCxn id="40" idx="2"/>
            <a:endCxn id="39" idx="0"/>
          </p:cNvCxnSpPr>
          <p:nvPr/>
        </p:nvCxnSpPr>
        <p:spPr>
          <a:xfrm rot="5400000">
            <a:off x="3794601" y="-691709"/>
            <a:ext cx="257732" cy="39801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cxnSpLocks/>
            <a:stCxn id="40" idx="2"/>
            <a:endCxn id="42" idx="0"/>
          </p:cNvCxnSpPr>
          <p:nvPr/>
        </p:nvCxnSpPr>
        <p:spPr>
          <a:xfrm rot="16200000" flipH="1">
            <a:off x="7208885" y="-125812"/>
            <a:ext cx="259479" cy="285013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cxnSpLocks/>
            <a:stCxn id="42" idx="2"/>
            <a:endCxn id="41" idx="0"/>
          </p:cNvCxnSpPr>
          <p:nvPr/>
        </p:nvCxnSpPr>
        <p:spPr>
          <a:xfrm rot="5400000">
            <a:off x="7409634" y="993944"/>
            <a:ext cx="357522" cy="235059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cxnSpLocks/>
            <a:stCxn id="42" idx="2"/>
            <a:endCxn id="46" idx="0"/>
          </p:cNvCxnSpPr>
          <p:nvPr/>
        </p:nvCxnSpPr>
        <p:spPr>
          <a:xfrm rot="16200000" flipH="1">
            <a:off x="9476489" y="1277681"/>
            <a:ext cx="355738" cy="17813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cxnSpLocks/>
            <a:stCxn id="41" idx="2"/>
            <a:endCxn id="65" idx="0"/>
          </p:cNvCxnSpPr>
          <p:nvPr/>
        </p:nvCxnSpPr>
        <p:spPr>
          <a:xfrm rot="5400000">
            <a:off x="5607252" y="2650209"/>
            <a:ext cx="262843" cy="134885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cxnSpLocks/>
            <a:stCxn id="41" idx="2"/>
            <a:endCxn id="63" idx="0"/>
          </p:cNvCxnSpPr>
          <p:nvPr/>
        </p:nvCxnSpPr>
        <p:spPr>
          <a:xfrm rot="16200000" flipH="1">
            <a:off x="6944798" y="2661513"/>
            <a:ext cx="267659" cy="13310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cxnSpLocks/>
            <a:stCxn id="46" idx="2"/>
            <a:endCxn id="128" idx="0"/>
          </p:cNvCxnSpPr>
          <p:nvPr/>
        </p:nvCxnSpPr>
        <p:spPr>
          <a:xfrm rot="5400000">
            <a:off x="10035178" y="2953830"/>
            <a:ext cx="269886" cy="74980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cxnSpLocks/>
            <a:stCxn id="46" idx="2"/>
            <a:endCxn id="129" idx="0"/>
          </p:cNvCxnSpPr>
          <p:nvPr/>
        </p:nvCxnSpPr>
        <p:spPr>
          <a:xfrm rot="16200000" flipH="1">
            <a:off x="10797020" y="2941795"/>
            <a:ext cx="269886" cy="7738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รูปภาพ 17" descr="NHSO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1233" y="155778"/>
            <a:ext cx="1521737" cy="634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362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119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fld id="{3B6920CD-FA56-4470-B553-CC6836EDD51D}" type="slidenum">
              <a:rPr lang="en-US" sz="1368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rPr>
              <a:pPr algn="r" defTabSz="911191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368">
              <a:solidFill>
                <a:srgbClr val="898989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364" y="-96411"/>
            <a:ext cx="10103131" cy="105568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มติที่ประชุมคณะกรรมการหลักประกันสุขภาพแห่งชาติ ครั้งที่ ๑๑/๒๕๖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วันที่ ๗ พฤศจิกายน  ๒๕๖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</a:t>
            </a:r>
            <a:r>
              <a:rPr lang="th-TH" sz="2800" cap="all" dirty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ตัวเชื่อมต่อตรง 10"/>
          <p:cNvCxnSpPr/>
          <p:nvPr/>
        </p:nvCxnSpPr>
        <p:spPr>
          <a:xfrm>
            <a:off x="583842" y="810824"/>
            <a:ext cx="9576159" cy="0"/>
          </a:xfrm>
          <a:prstGeom prst="line">
            <a:avLst/>
          </a:prstGeom>
          <a:ln w="6985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9" descr="nh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131" y="162710"/>
            <a:ext cx="1535800" cy="52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5E2C1-53E1-3A61-815D-E77A479C9C17}"/>
              </a:ext>
            </a:extLst>
          </p:cNvPr>
          <p:cNvSpPr txBox="1"/>
          <p:nvPr/>
        </p:nvSpPr>
        <p:spPr>
          <a:xfrm>
            <a:off x="341194" y="959277"/>
            <a:ext cx="11052867" cy="34163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895342" algn="l"/>
              </a:tabLst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เห็นชอบตามความเห็น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สำนักงบประมาณ ตามหนังสือที่ นร ๐๗๑๒/๖๔๑ ลงวันที่ ๓ พฤศจิกายน ๒๕๖๕ มีความเห็นโดยสรุปว่า มติคณะรัฐมนตรี (ครม.) เมื่อวันที่ ๑ กุมภาพันธ์ ๒๕๖๕  ที่ ครม. อนุมัติและเห็นชอบตามความเห็นของสำนักงบประมาณนั้น สำนักงบประมาณได้พิจารณาค่าใช้จ่ายให้สอดคล้องกับผลการดำเนินงานและอัตราค่าใช้จ่ายที่เหมาะสม โดยคงวัตถุประสงค์ตามที่ สปสช. เสนอต่อ ครม. ทั้งนี้ เมื่อ ครม. มีมติอนุมัติและเห็นชอบแล้ว จึงเป็นกรณีที่ ครม. มอบหมายให้คณะกรรมการหลักประกันสุขภาพแห่งชาติดำเนินการตามนัยมาตรา ๑๘(๑๔) 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895342" algn="l"/>
              </a:tabLst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895342" algn="l"/>
              </a:tabLst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 งบประมาณรายจ่าย ตามพระราชบัญญัติงบประมาณรายจ่าย ประจำปีงบประมาณ พ.ศ. ๒๕๖๖ (เอกสารงบประมาณ ฉบับที่ ๓ เล่มที่ ๒๐) งบประมาณของ สปสช. สำหรับกองทุนหลักประกันสุขภาพแห่งชาติ ในส่วนการจัดสรรค่าบริการสร้างเสริมสุขภาพและป้องกันโรค จัดสรร</a:t>
            </a: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ให้จำนวน ๖๖.๒๘๖ ล้านคน </a:t>
            </a:r>
          </a:p>
        </p:txBody>
      </p:sp>
    </p:spTree>
    <p:extLst>
      <p:ext uri="{BB962C8B-B14F-4D97-AF65-F5344CB8AC3E}">
        <p14:creationId xmlns:p14="http://schemas.microsoft.com/office/powerpoint/2010/main" val="22608764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632E62"/>
      </a:dk2>
      <a:lt2>
        <a:srgbClr val="FFFFFF"/>
      </a:lt2>
      <a:accent1>
        <a:srgbClr val="92278F"/>
      </a:accent1>
      <a:accent2>
        <a:srgbClr val="FFFFFF"/>
      </a:accent2>
      <a:accent3>
        <a:srgbClr val="FFFFFF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and_Picture_Fade_on_Path_Themed.potx" id="{5FA225B1-9DB7-4E7A-BEDA-2F16819FB22A}" vid="{6D0C3340-F1D4-4E44-988D-AE99DD9A48B6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15538</TotalTime>
  <Words>2650</Words>
  <Application>Microsoft Office PowerPoint</Application>
  <PresentationFormat>Widescreen</PresentationFormat>
  <Paragraphs>207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TH SarabunPSK</vt:lpstr>
      <vt:lpstr>TH Sarabun New</vt:lpstr>
      <vt:lpstr>Tahoma</vt:lpstr>
      <vt:lpstr>Wingdings</vt:lpstr>
      <vt:lpstr>Arial</vt:lpstr>
      <vt:lpstr>Calibri</vt:lpstr>
      <vt:lpstr>Wingdings 2</vt:lpstr>
      <vt:lpstr>Calibri Light</vt:lpstr>
      <vt:lpstr>THSarabunPSK</vt:lpstr>
      <vt:lpstr>1_Office Theme</vt:lpstr>
      <vt:lpstr>HDOfficeLightV0</vt:lpstr>
      <vt:lpstr>PowerPoint Presentation</vt:lpstr>
      <vt:lpstr>มติคณะอนุกรรมการนโยบายและยุทธศาสตร์ </vt:lpstr>
      <vt:lpstr>ข้อกฎหมาย</vt:lpstr>
      <vt:lpstr>ข้อกฎหมาย</vt:lpstr>
      <vt:lpstr>การขอการเสนอขอรับงบประมาณกองทุนหลักประกันสุขภาพแห่งชาติจากงบประมาณรายจ่ายประจำปี </vt:lpstr>
      <vt:lpstr>การขอการเสนอขอรับงบประมาณกองทุนหลักประกันสุขภาพแห่งชาติจากงบประมาณรายจ่ายประจำปี ๒๕๖๖ </vt:lpstr>
      <vt:lpstr>การขอการเสนอขอรับงบประมาณกองทุนหลักประกันสุขภาพแห่งชาติจากงบประมาณรายจ่ายประจำปี </vt:lpstr>
      <vt:lpstr>PowerPoint Presentation</vt:lpstr>
      <vt:lpstr>มติที่ประชุมคณะกรรมการหลักประกันสุขภาพแห่งชาติ ครั้งที่ ๑๑/๒๕๖๕ วันที่ ๗ พฤศจิกายน  ๒๕๖๕ </vt:lpstr>
      <vt:lpstr>ข้อสรุปจากการหารือร่วมระหว่างรองนายกฯ ทีมที่ปรึกษา รมว.สธ. กสธ. สปสช.วันที่ 7 ธ.ค.65</vt:lpstr>
      <vt:lpstr>มติที่ประชุมคณะกรรมการหลักประกันสุขภาพแห่งชาติ ครั้งที่ ๑๒/๒๕๖๕ วันที่ ๑๔ ธันวาคม  ๒๕๖๕ </vt:lpstr>
      <vt:lpstr>กรอบวงเงินกรณีแยกงบประมาณสิทธิ Non-UC</vt:lpstr>
      <vt:lpstr>งบประมาณที่ได้รับการจัดสรรแยกรายจังหวัด ปี 2566</vt:lpstr>
      <vt:lpstr>      ผลกระทบกรณีแยกงบประมาณสิทธิ Non-UC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prangwalai.l</dc:creator>
  <cp:lastModifiedBy>nhso 121</cp:lastModifiedBy>
  <cp:revision>297</cp:revision>
  <cp:lastPrinted>2021-04-05T01:35:42Z</cp:lastPrinted>
  <dcterms:created xsi:type="dcterms:W3CDTF">2018-10-29T00:52:06Z</dcterms:created>
  <dcterms:modified xsi:type="dcterms:W3CDTF">2023-01-16T08:30:40Z</dcterms:modified>
</cp:coreProperties>
</file>